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1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57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1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60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37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4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61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20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10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36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53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DC70-17BC-4B44-9884-539934F45F1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EDE5-FE3E-4688-B958-E97DA7F8C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65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3580"/>
            <a:ext cx="2493819" cy="3197537"/>
          </a:xfrm>
          <a:prstGeom prst="rect">
            <a:avLst/>
          </a:prstGeom>
          <a:noFill/>
          <a:ln>
            <a:noFill/>
          </a:ln>
          <a:effectLst>
            <a:glow rad="254000">
              <a:schemeClr val="bg1">
                <a:alpha val="40000"/>
              </a:schemeClr>
            </a:glow>
            <a:outerShdw blurRad="25400" dist="25400" dir="2400000" algn="ctr" rotWithShape="0">
              <a:schemeClr val="bg2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91319" y="-4660"/>
            <a:ext cx="6366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オホーツク財団 </a:t>
            </a:r>
            <a:r>
              <a:rPr kumimoji="1"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オホー</a:t>
            </a:r>
            <a:r>
              <a:rPr kumimoji="1"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ツク圏地域食品加工技術センター実技講習会　</a:t>
            </a:r>
            <a:r>
              <a:rPr kumimoji="1"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2016</a:t>
            </a:r>
            <a:endParaRPr kumimoji="1" lang="ja-JP" alt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Ｐ特太ゴシック体" panose="020B0A00010101010101" pitchFamily="50" charset="-128"/>
              <a:ea typeface="ＤＦＰ特太ゴシック体" panose="020B0A00010101010101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76445" y="911704"/>
            <a:ext cx="4364181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食品を加工</a:t>
            </a:r>
            <a:r>
              <a:rPr lang="ja-JP" altLang="en-US" sz="13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して販売する、ということは食品衛生、リスク管理に対しても責任を</a:t>
            </a:r>
            <a:r>
              <a:rPr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持つことを意味します。安全な食品づくりに</a:t>
            </a:r>
            <a:r>
              <a:rPr lang="ja-JP" altLang="en-US" sz="13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必要な微生物の</a:t>
            </a:r>
            <a:r>
              <a:rPr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知識を身につけ、検出技術を学びませんか？</a:t>
            </a:r>
            <a:r>
              <a:rPr kumimoji="1"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この実技講習会では、食品加工の初心者向けに微生物のイロハから、大腸菌群や食中毒菌の検出技術まで学び</a:t>
            </a:r>
            <a:r>
              <a:rPr kumimoji="1"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、</a:t>
            </a:r>
            <a:r>
              <a:rPr kumimoji="1" lang="en-US" altLang="ja-JP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6</a:t>
            </a:r>
            <a:r>
              <a:rPr kumimoji="1"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次産業化に取り組む方や</a:t>
            </a:r>
            <a:r>
              <a:rPr kumimoji="1" lang="ja-JP" altLang="en-US" sz="1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食品企業のレベルアップを図ります。</a:t>
            </a:r>
            <a:endParaRPr kumimoji="1" lang="ja-JP" altLang="en-US" sz="13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43854" y="3015956"/>
            <a:ext cx="6511637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■開催期間：平成２８年</a:t>
            </a: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月１９日</a:t>
            </a: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火）～２２日（金）　</a:t>
            </a:r>
            <a:r>
              <a:rPr kumimoji="1" lang="en-US" altLang="ja-JP" sz="1200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※4</a:t>
            </a:r>
            <a:r>
              <a:rPr kumimoji="1" lang="ja-JP" altLang="en-US" sz="1200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日間参加できる方を優先します</a:t>
            </a:r>
            <a:r>
              <a:rPr kumimoji="1" lang="ja-JP" altLang="en-US" sz="1200" b="1" baseline="300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☆</a:t>
            </a:r>
            <a:r>
              <a:rPr kumimoji="1" lang="en-US" altLang="ja-JP" sz="1200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時　　間：午前</a:t>
            </a: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9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時半～午後</a:t>
            </a: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4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時（予定。進行度によって変更します）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■開催場所：</a:t>
            </a:r>
            <a:r>
              <a:rPr lang="zh-TW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北見市大正３５３－１９</a:t>
            </a: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オホーツク圏地域食品加工技術センター内</a:t>
            </a:r>
            <a:endParaRPr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 ℡ </a:t>
            </a:r>
            <a:r>
              <a:rPr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0157-36-0680  Fax </a:t>
            </a:r>
            <a:r>
              <a:rPr lang="en-US" altLang="ja-JP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0157-36-0686</a:t>
            </a:r>
            <a:endParaRPr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</a:t>
            </a: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参加費：無料（分析用サンプルを電話相談の上持参）</a:t>
            </a:r>
            <a:endParaRPr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■申込〆切：平成２８年</a:t>
            </a:r>
            <a:r>
              <a:rPr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</a:t>
            </a: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月１２日</a:t>
            </a:r>
            <a:r>
              <a:rPr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</a:t>
            </a:r>
            <a:r>
              <a:rPr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月）まで</a:t>
            </a:r>
            <a:endParaRPr lang="en-US" altLang="ja-JP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900"/>
              </a:lnSpc>
            </a:pP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" y="7438031"/>
            <a:ext cx="6857999" cy="1705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       ■ </a:t>
            </a:r>
            <a:r>
              <a:rPr lang="ja-JP" altLang="en-US" sz="16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参 加 申 込 書</a:t>
            </a:r>
            <a:r>
              <a:rPr lang="en-US" altLang="ja-JP" sz="16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en-US" sz="16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</a:t>
            </a:r>
            <a:r>
              <a:rPr lang="en-US" altLang="ja-JP" sz="16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</a:t>
            </a:r>
            <a:endParaRPr lang="en-US" altLang="ja-JP" sz="16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所属　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　　　　参加者氏名（各社</a:t>
            </a:r>
            <a:r>
              <a:rPr kumimoji="1" lang="en-US" altLang="ja-JP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名まで）　　　　　　　　　　　　　　</a:t>
            </a:r>
            <a:r>
              <a:rPr kumimoji="1" lang="en-US" altLang="ja-JP" sz="1200" b="1" u="sng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.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　　　　　</a:t>
            </a:r>
            <a:endParaRPr kumimoji="1" lang="en-US" altLang="ja-JP" sz="1200" b="1" u="sng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住所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                     </a:t>
            </a:r>
            <a:r>
              <a:rPr lang="en-US" altLang="ja-JP" sz="1200" b="1" u="sng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ja-JP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E mail </a:t>
            </a:r>
            <a:r>
              <a:rPr lang="en-US" altLang="ja-JP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          </a:t>
            </a:r>
            <a:r>
              <a:rPr lang="ja-JP" altLang="en-US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℡</a:t>
            </a:r>
            <a:r>
              <a:rPr lang="en-US" altLang="ja-JP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</a:t>
            </a:r>
            <a:r>
              <a:rPr lang="en-US" altLang="ja-JP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Fax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　　</a:t>
            </a:r>
            <a:r>
              <a:rPr lang="en-US" altLang="ja-JP" sz="1200" b="1" u="sng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en-US" altLang="ja-JP" sz="1200" b="1" u="sng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</a:t>
            </a:r>
            <a:r>
              <a:rPr lang="en-US" altLang="ja-JP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4</a:t>
            </a:r>
            <a:r>
              <a:rPr lang="ja-JP" altLang="en-US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日間参加できる方を優先いたします。応募者多数の場合は内部選考の上で </a:t>
            </a:r>
            <a:endParaRPr lang="en-US" altLang="ja-JP" sz="12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ご連絡いたします。</a:t>
            </a:r>
            <a:endParaRPr lang="en-US" altLang="ja-JP" sz="12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■</a:t>
            </a:r>
            <a:r>
              <a:rPr lang="ja-JP" altLang="en-US" sz="14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申込み先：</a:t>
            </a:r>
            <a:r>
              <a:rPr lang="ja-JP" altLang="en-US" sz="1300" b="1" spc="-14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オホーツク財団 オホーツク</a:t>
            </a:r>
            <a:r>
              <a:rPr lang="ja-JP" altLang="en-US" sz="1400" b="1" spc="-14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圏地域食品加工技術センター  </a:t>
            </a:r>
            <a:r>
              <a:rPr lang="en-US" altLang="ja-JP" sz="1400" b="1" spc="-14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Fax</a:t>
            </a:r>
            <a:r>
              <a:rPr lang="ja-JP" altLang="en-US" sz="1400" b="1" spc="-14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en-US" altLang="ja-JP" sz="1600" b="1" spc="-14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0157-36-0686</a:t>
            </a:r>
          </a:p>
          <a:p>
            <a:pPr>
              <a:lnSpc>
                <a:spcPct val="150000"/>
              </a:lnSpc>
            </a:pPr>
            <a:endParaRPr kumimoji="1" lang="en-US" altLang="ja-JP" sz="1200" b="1" spc="-140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</a:t>
            </a:r>
            <a:endParaRPr kumimoji="1" lang="ja-JP" altLang="en-US" sz="1600" b="1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43854" y="4779158"/>
            <a:ext cx="41302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dirty="0" smtClean="0"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■教程内容</a:t>
            </a:r>
            <a:r>
              <a:rPr lang="ja-JP" altLang="en-US" sz="14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kumimoji="1" lang="ja-JP" altLang="en-US" sz="11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（予定。練度によって変更します）</a:t>
            </a:r>
            <a:endParaRPr kumimoji="1" lang="en-US" altLang="ja-JP" sz="11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1800"/>
              </a:lnSpc>
            </a:pPr>
            <a:endParaRPr kumimoji="1" lang="en-US" altLang="ja-JP" sz="11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200" dirty="0" smtClean="0"/>
              <a:t>　</a:t>
            </a:r>
            <a:r>
              <a:rPr lang="ja-JP" altLang="ja-JP" sz="1200" dirty="0" smtClean="0"/>
              <a:t>・</a:t>
            </a:r>
            <a:r>
              <a:rPr lang="ja-JP" altLang="ja-JP" sz="1200" dirty="0"/>
              <a:t>微生物の基礎知識</a:t>
            </a:r>
          </a:p>
          <a:p>
            <a:r>
              <a:rPr lang="ja-JP" altLang="en-US" sz="1200" dirty="0" smtClean="0"/>
              <a:t>　</a:t>
            </a:r>
            <a:r>
              <a:rPr lang="ja-JP" altLang="ja-JP" sz="1200" dirty="0" smtClean="0"/>
              <a:t>・</a:t>
            </a:r>
            <a:r>
              <a:rPr lang="ja-JP" altLang="ja-JP" sz="1200" dirty="0"/>
              <a:t>人体の汚染度</a:t>
            </a:r>
          </a:p>
          <a:p>
            <a:r>
              <a:rPr lang="ja-JP" altLang="ja-JP" sz="1200" dirty="0"/>
              <a:t>　・汚染指標菌の検出、耐熱菌の検出</a:t>
            </a:r>
          </a:p>
          <a:p>
            <a:r>
              <a:rPr lang="ja-JP" altLang="ja-JP" sz="1200" dirty="0"/>
              <a:t>　・大腸菌群、大腸菌、サルモネラ、黄色ブドウ球菌の検出</a:t>
            </a:r>
          </a:p>
          <a:p>
            <a:r>
              <a:rPr lang="ja-JP" altLang="ja-JP" sz="1200" dirty="0"/>
              <a:t>　・リステリアの簡易</a:t>
            </a:r>
            <a:r>
              <a:rPr lang="ja-JP" altLang="ja-JP" sz="1200" dirty="0" smtClean="0"/>
              <a:t>検出</a:t>
            </a:r>
            <a:endParaRPr lang="en-US" altLang="ja-JP" sz="1200" dirty="0" smtClean="0"/>
          </a:p>
          <a:p>
            <a:r>
              <a:rPr lang="ja-JP" altLang="ja-JP" sz="1200" dirty="0"/>
              <a:t>　・食中毒菌の同定試験（免疫判定法）</a:t>
            </a:r>
          </a:p>
          <a:p>
            <a:r>
              <a:rPr lang="ja-JP" altLang="ja-JP" sz="1200" dirty="0"/>
              <a:t>　・公定法、合成基質培地の比較</a:t>
            </a:r>
          </a:p>
          <a:p>
            <a:r>
              <a:rPr lang="ja-JP" altLang="ja-JP" sz="1200" dirty="0"/>
              <a:t>　・簡易キットを用いた</a:t>
            </a:r>
            <a:r>
              <a:rPr lang="ja-JP" altLang="ja-JP" sz="1200" dirty="0" smtClean="0"/>
              <a:t>検出法</a:t>
            </a:r>
            <a:r>
              <a:rPr lang="ja-JP" altLang="en-US" sz="1200" dirty="0" smtClean="0"/>
              <a:t>　　　等</a:t>
            </a:r>
            <a:endParaRPr lang="ja-JP" altLang="ja-JP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49875" y="319363"/>
            <a:ext cx="685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初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めての</a:t>
            </a:r>
            <a:r>
              <a:rPr kumimoji="1" lang="ja-JP" alt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食品衛生</a:t>
            </a:r>
            <a:r>
              <a:rPr kumimoji="1" lang="ja-JP" altLang="en-US" sz="2600" dirty="0" smtClean="0"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・食中毒菌</a:t>
            </a:r>
            <a:r>
              <a:rPr kumimoji="1" lang="ja-JP" altLang="en-US" sz="2400" dirty="0" smtClean="0"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の分析教室</a:t>
            </a:r>
            <a:endParaRPr kumimoji="1" lang="ja-JP" altLang="en-US" dirty="0">
              <a:latin typeface="ＤＦＰ特太ゴシック体" panose="020B0A00010101010101" pitchFamily="50" charset="-128"/>
              <a:ea typeface="ＤＦＰ特太ゴシック体" panose="020B0A00010101010101" pitchFamily="50" charset="-128"/>
            </a:endParaRPr>
          </a:p>
        </p:txBody>
      </p:sp>
      <p:pic>
        <p:nvPicPr>
          <p:cNvPr id="1034" name="Picture 10" descr="C:\Users\user\Desktop\順路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755" y="3860483"/>
            <a:ext cx="3738730" cy="316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六角形 1"/>
          <p:cNvSpPr/>
          <p:nvPr/>
        </p:nvSpPr>
        <p:spPr>
          <a:xfrm rot="21220314">
            <a:off x="117279" y="416717"/>
            <a:ext cx="1015317" cy="435282"/>
          </a:xfrm>
          <a:prstGeom prst="hexagon">
            <a:avLst>
              <a:gd name="adj" fmla="val 28686"/>
              <a:gd name="vf" fmla="val 115470"/>
            </a:avLst>
          </a:prstGeom>
          <a:ln>
            <a:solidFill>
              <a:schemeClr val="bg1"/>
            </a:solidFill>
          </a:ln>
          <a:effectLst>
            <a:outerShdw blurRad="25400" dist="25400" dir="36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六次産業化</a:t>
            </a:r>
            <a:endParaRPr lang="en-US" altLang="ja-JP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Ｐ特太ゴシック体" panose="020B0A00010101010101" pitchFamily="50" charset="-128"/>
              <a:ea typeface="ＤＦＰ特太ゴシック体" panose="020B0A00010101010101" pitchFamily="50" charset="-128"/>
            </a:endParaRPr>
          </a:p>
          <a:p>
            <a:pPr algn="ctr"/>
            <a:r>
              <a:rPr kumimoji="1" lang="ja-JP" altLang="en-U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Ｐ特太ゴシック体" panose="020B0A00010101010101" pitchFamily="50" charset="-128"/>
                <a:ea typeface="ＤＦＰ特太ゴシック体" panose="020B0A00010101010101" pitchFamily="50" charset="-128"/>
              </a:rPr>
              <a:t>必　修</a:t>
            </a:r>
            <a:endParaRPr kumimoji="1" lang="ja-JP" alt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Ｐ特太ゴシック体" panose="020B0A00010101010101" pitchFamily="50" charset="-128"/>
              <a:ea typeface="ＤＦＰ特太ゴシック体" panose="020B0A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6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52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31</cp:revision>
  <cp:lastPrinted>2015-10-29T02:26:17Z</cp:lastPrinted>
  <dcterms:created xsi:type="dcterms:W3CDTF">2013-12-05T05:16:26Z</dcterms:created>
  <dcterms:modified xsi:type="dcterms:W3CDTF">2015-10-29T02:27:50Z</dcterms:modified>
</cp:coreProperties>
</file>